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8"/>
  </p:notesMasterIdLst>
  <p:sldIdLst>
    <p:sldId id="324" r:id="rId2"/>
    <p:sldId id="257" r:id="rId3"/>
    <p:sldId id="306" r:id="rId4"/>
    <p:sldId id="342" r:id="rId5"/>
    <p:sldId id="343" r:id="rId6"/>
    <p:sldId id="354" r:id="rId7"/>
    <p:sldId id="344" r:id="rId8"/>
    <p:sldId id="341" r:id="rId9"/>
    <p:sldId id="361" r:id="rId10"/>
    <p:sldId id="339" r:id="rId11"/>
    <p:sldId id="360" r:id="rId12"/>
    <p:sldId id="356" r:id="rId13"/>
    <p:sldId id="359" r:id="rId14"/>
    <p:sldId id="358" r:id="rId15"/>
    <p:sldId id="348" r:id="rId16"/>
    <p:sldId id="35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atura MT Script Capital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4294" autoAdjust="0"/>
  </p:normalViewPr>
  <p:slideViewPr>
    <p:cSldViewPr>
      <p:cViewPr>
        <p:scale>
          <a:sx n="75" d="100"/>
          <a:sy n="75" d="100"/>
        </p:scale>
        <p:origin x="-154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B21BD-77B1-4310-B1A0-9B14669EC1F3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6B35A-EFB7-42DC-81EB-A6CD2B34437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6729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1288- 1340гг.</a:t>
            </a:r>
            <a:endParaRPr lang="en-US" dirty="0" smtClean="0"/>
          </a:p>
          <a:p>
            <a:pPr algn="just">
              <a:lnSpc>
                <a:spcPct val="80000"/>
              </a:lnSpc>
            </a:pPr>
            <a:r>
              <a:rPr lang="ru-RU" sz="1200" dirty="0" smtClean="0"/>
              <a:t>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родился в 1288 году и долго был тенью своего старшего брата – московского князя Юрия Даниловича. Но даже до того, как Иван получил московский стол, его имя связывалось с успехами политики и военных действий московского княжества. Так, в 1304 году Иван оборонял Переславль от тверских князей, и оборона была весьма успешна – дождавшись подкреплений, Иван нанес поражение неприятелю. </a:t>
            </a:r>
          </a:p>
          <a:p>
            <a:pPr algn="just">
              <a:lnSpc>
                <a:spcPct val="80000"/>
              </a:lnSpc>
            </a:pPr>
            <a:r>
              <a:rPr lang="en-US" sz="1200" dirty="0" smtClean="0"/>
              <a:t>	</a:t>
            </a:r>
            <a:r>
              <a:rPr lang="ru-RU" sz="1200" dirty="0" smtClean="0"/>
              <a:t>   В 1319 году Юрий получил великое княжение и уехал в Новгород, оставив Москву в полное управление Ивану. Восемнадцать лет продолжалось княжение Ивана </a:t>
            </a:r>
            <a:r>
              <a:rPr lang="ru-RU" sz="1200" dirty="0" err="1" smtClean="0"/>
              <a:t>Калиты</a:t>
            </a:r>
            <a:r>
              <a:rPr lang="ru-RU" sz="1200" dirty="0" smtClean="0"/>
              <a:t>, и этого времени ему хватило, чтобы многократно усилить Москву и возвысить ее над другими русскими городами.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2221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Князь, который вместе с войсками Орды разорил Тверь и многие другие русские земли, получил прозвище Добрый – удивительный успех! Результатом этого тверского похода стало еще и то, что Иван в 1331 году получил ярлык на Владимирское великое княжество.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7130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По словам летописцев после этого наступила тишина во всей Северо-Восточной Руси. Даже татары перестали совершать набеги на русские земли, ведь 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был любимцем хана, а противодействовать Золотой Орде татары не решались.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38003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добился еще и финансовой самостоятельности. Если до него подати собирали ханские баскаки, то Ивану ханом было доверено решать финансовые вопросы самостоятельно. Именно это и позволяло московскому князю «прикупать» земли у соседей, а то и целые города.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16047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духовной грамоте Дмитрия Донского (внука </a:t>
            </a:r>
            <a:r>
              <a:rPr lang="ru-RU" sz="1200" dirty="0" err="1" smtClean="0"/>
              <a:t>Калиты</a:t>
            </a:r>
            <a:r>
              <a:rPr lang="ru-RU" sz="1200" dirty="0" smtClean="0"/>
              <a:t>) было отмечено, что Иваном были куплены Углич, Галич </a:t>
            </a:r>
            <a:r>
              <a:rPr lang="ru-RU" sz="1200" dirty="0" err="1" smtClean="0"/>
              <a:t>Мерьский</a:t>
            </a:r>
            <a:r>
              <a:rPr lang="ru-RU" sz="1200" dirty="0" smtClean="0"/>
              <a:t>, </a:t>
            </a:r>
            <a:r>
              <a:rPr lang="ru-RU" sz="1200" dirty="0" err="1" smtClean="0"/>
              <a:t>Белоозеро</a:t>
            </a:r>
            <a:r>
              <a:rPr lang="ru-RU" sz="1200" dirty="0" smtClean="0"/>
              <a:t>. Правда, до </a:t>
            </a:r>
            <a:r>
              <a:rPr lang="ru-RU" sz="1200" dirty="0" smtClean="0">
                <a:latin typeface="Lucida Console" pitchFamily="49" charset="0"/>
              </a:rPr>
              <a:t>XIV</a:t>
            </a:r>
            <a:r>
              <a:rPr lang="ru-RU" sz="1200" dirty="0" smtClean="0"/>
              <a:t> </a:t>
            </a:r>
            <a:r>
              <a:rPr lang="en-US" sz="1200" dirty="0" smtClean="0"/>
              <a:t> </a:t>
            </a:r>
            <a:r>
              <a:rPr lang="ru-RU" sz="1200" dirty="0" smtClean="0"/>
              <a:t>века в этих городах правили местные князья, но по сути они являлись только наместниками московского князя.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0629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Именно Иван </a:t>
            </a:r>
            <a:r>
              <a:rPr lang="ru-RU" sz="1200" b="1" dirty="0" err="1" smtClean="0"/>
              <a:t>Калита</a:t>
            </a:r>
            <a:r>
              <a:rPr lang="ru-RU" sz="1200" b="1" dirty="0" smtClean="0"/>
              <a:t> заложил те основы могущества, которые впоследствии были использованы Дмитрием Донским, и в конце концов вывели Русь из-под власти Орды, сделав ее самостоятельным и могущественным государством.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559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Москва 20-го века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6693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u="sng" smtClean="0"/>
              <a:t>Спасибо за</a:t>
            </a:r>
            <a:br>
              <a:rPr lang="ru-RU" sz="1200" i="1" u="sng" smtClean="0"/>
            </a:br>
            <a:r>
              <a:rPr lang="ru-RU" sz="1200" i="1" u="sng" smtClean="0"/>
              <a:t>внимание!!!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129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Москва- Х</a:t>
            </a:r>
            <a:r>
              <a:rPr lang="en-US" sz="1200" dirty="0" smtClean="0">
                <a:cs typeface="Arial" charset="0"/>
              </a:rPr>
              <a:t>IV</a:t>
            </a:r>
            <a:r>
              <a:rPr lang="ru-RU" sz="1200" dirty="0" smtClean="0">
                <a:cs typeface="Arial" charset="0"/>
              </a:rPr>
              <a:t>век.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Иван 1 Данилович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получил свое прозвище, как говорит легенда, из-за того, что постоянно носил с собой сумку для денег (</a:t>
            </a:r>
            <a:r>
              <a:rPr lang="ru-RU" sz="1200" dirty="0" err="1" smtClean="0"/>
              <a:t>калиту</a:t>
            </a:r>
            <a:r>
              <a:rPr lang="ru-RU" sz="1200" dirty="0" smtClean="0"/>
              <a:t>). 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зарекомендовал себя в истории как хитрый, жесткий и весьма дальновидный правитель, незаурядный политик, который умел создавать впечатление о себе по своему желанию.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1944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Дань для Золотой Орды.</a:t>
            </a: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отличался редкой прозорливостью. Когда другие князья с трудом сгибались перед Ордой, а некоторые пытались ей противодействовать, Иван постарался сделать Орду средством возвышения Москвы. Он умел понравиться хану, часто ездил в Сарай (столицу Орды). И в результате московское княжество процветало. Как писал летописец: «Перестали поганые воевать русскую землю, перестали убивать христиан; отдохнули и опочили христиане от великой истомы и многой тягости и от насилия татарского; и с этих пор наступила тишина по всей земле».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4518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Закладывание первого каменного собора- церковь Успения Богородицы.</a:t>
            </a:r>
            <a:endParaRPr lang="en-US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8747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Иван </a:t>
            </a:r>
            <a:r>
              <a:rPr lang="ru-RU" sz="1200" dirty="0" err="1" smtClean="0">
                <a:solidFill>
                  <a:schemeClr val="tx1"/>
                </a:solidFill>
              </a:rPr>
              <a:t>Калита</a:t>
            </a:r>
            <a:r>
              <a:rPr lang="ru-RU" sz="1200" dirty="0" smtClean="0">
                <a:solidFill>
                  <a:schemeClr val="tx1"/>
                </a:solidFill>
              </a:rPr>
              <a:t> прекрасно осознавал роль религии, и с</a:t>
            </a:r>
            <a:r>
              <a:rPr lang="en-US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smtClean="0">
                <a:solidFill>
                  <a:schemeClr val="tx1"/>
                </a:solidFill>
              </a:rPr>
              <a:t>первых дней правления добивался, чтобы в Москву была переведена из Владимира митрополичья кафедра. И добился своего. Москва стала духовной столицей всей Руси.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7431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cap="all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800" dirty="0" smtClean="0"/>
              <a:t>	</a:t>
            </a:r>
            <a:endParaRPr lang="ru-RU" sz="1050" dirty="0" smtClean="0">
              <a:solidFill>
                <a:schemeClr val="tx1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050" dirty="0" smtClean="0">
                <a:solidFill>
                  <a:schemeClr val="tx1"/>
                </a:solidFill>
              </a:rPr>
              <a:t>	        </a:t>
            </a:r>
            <a:r>
              <a:rPr lang="ru-RU" dirty="0" smtClean="0">
                <a:solidFill>
                  <a:schemeClr val="tx1"/>
                </a:solidFill>
              </a:rPr>
              <a:t>Искусство нравиться людям Иван приложил и к митрополиту Петру, и святитель жил в Москве больше и чаще, чем в других местах, умер в Москве и был погребен в ней. Ценность гроба Петра для Москвы сложно переоценить. По крайней мере следующий митрополит, Феогност, уже не хотел никуда уезжать, а оставался при гробе и доме чудотворца Петра.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194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Троице- Сергиев монастырь</a:t>
            </a: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Не удивительно процветание Москвы с таким правителем. В Москву стремились люди со всей Руси – к спокойной жизни, к святым мощам, в центр российской духовности. Причины у всех были различные, но результат очевиден: вокруг Москвы разрастались сёла, все больше бояр приходило на поклон к князю, земля расцветала.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3918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Иван </a:t>
            </a:r>
            <a:r>
              <a:rPr lang="ru-RU" sz="1200" dirty="0" err="1" smtClean="0"/>
              <a:t>Калита</a:t>
            </a:r>
            <a:r>
              <a:rPr lang="ru-RU" sz="1200" dirty="0" smtClean="0"/>
              <a:t> приобретал земли не только политическим и психологическим воздействием, а и обычной куплей. И другие князья, бездумно продававшие «бросовые» земли, вдруг обнаруживали, что московское княжество уже подступило практически под их окна, а «бросовые» земли неожиданно оказывались настоящим кладезем для развития торговли и сельского хозяйства.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9122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1200" dirty="0" smtClean="0">
                <a:solidFill>
                  <a:schemeClr val="tx1"/>
                </a:solidFill>
              </a:rPr>
              <a:t>     Правитель точно знал, что торговля для государства очень важна, деньги – это кровь государства, и они должны течь свободным потоком. Поэтому во времена княжества </a:t>
            </a:r>
            <a:r>
              <a:rPr lang="ru-RU" sz="1200" dirty="0" err="1" smtClean="0">
                <a:solidFill>
                  <a:schemeClr val="tx1"/>
                </a:solidFill>
              </a:rPr>
              <a:t>Калиты</a:t>
            </a:r>
            <a:r>
              <a:rPr lang="ru-RU" sz="1200" dirty="0" smtClean="0">
                <a:solidFill>
                  <a:schemeClr val="tx1"/>
                </a:solidFill>
              </a:rPr>
              <a:t> разбойников на дорогах московского княжества практически не было: специальные патрули, назначенные князем, уничтожали малейшие поползновения к помехе торговым людям.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6B35A-EFB7-42DC-81EB-A6CD2B34437F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47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A1465-ADB9-43F5-859B-919862CF516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5D95-7FE4-42F3-8E9B-F9E05C40ABC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324C0-9076-4E45-9AFF-1AF95CBDC73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82DE3-DF4E-4799-9A12-A15CA4424D8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FE8ED-98FA-4681-B438-A961599638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E5996-CE5A-4CB1-ACFB-461A88ED226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3E17-F881-4EB3-B4A8-EBFF86B1942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4838B-4ADF-4475-89AD-22DF523620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F8F2C-39F7-4D71-8EAF-AEDDE044D1C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3BA81-65B9-482B-B82A-FBFD3B2C88C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1E65A-16BE-4419-9215-6ECFE1D0D05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BC3F9-DE61-433B-AB13-64E83A5821B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E908D19-5188-42C1-93F1-D28CD74E38B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27" r:id="rId4"/>
    <p:sldLayoutId id="2147483834" r:id="rId5"/>
    <p:sldLayoutId id="2147483828" r:id="rId6"/>
    <p:sldLayoutId id="2147483835" r:id="rId7"/>
    <p:sldLayoutId id="2147483836" r:id="rId8"/>
    <p:sldLayoutId id="2147483837" r:id="rId9"/>
    <p:sldLayoutId id="2147483829" r:id="rId10"/>
    <p:sldLayoutId id="2147483838" r:id="rId11"/>
    <p:sldLayoutId id="214748383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hyperlink" Target="http://foto.mail.ru/mail/bm8pochta/12/slideshow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content.foto.mail.ru/mail/bm8pochta/12/s-73.jpg" TargetMode="Externa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638800"/>
            <a:ext cx="3657600" cy="1219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1288- 1340гг.</a:t>
            </a:r>
            <a:endParaRPr lang="en-US" dirty="0" smtClean="0"/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304800" y="0"/>
          <a:ext cx="3438525" cy="57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5" imgW="3972429" imgH="6688836" progId="Word.Document.8">
                  <p:embed/>
                </p:oleObj>
              </mc:Choice>
              <mc:Fallback>
                <p:oleObj name="Документ" r:id="rId5" imgW="3972429" imgH="6688836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0"/>
                        <a:ext cx="3438525" cy="579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Прямоугольник 7"/>
          <p:cNvSpPr>
            <a:spLocks noChangeArrowheads="1"/>
          </p:cNvSpPr>
          <p:nvPr/>
        </p:nvSpPr>
        <p:spPr bwMode="auto">
          <a:xfrm>
            <a:off x="3962400" y="0"/>
            <a:ext cx="4953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2400" dirty="0"/>
              <a:t>Иван </a:t>
            </a:r>
            <a:r>
              <a:rPr lang="ru-RU" sz="2400" dirty="0" err="1"/>
              <a:t>Калита</a:t>
            </a:r>
            <a:r>
              <a:rPr lang="ru-RU" sz="2400" dirty="0"/>
              <a:t> родился в 1288 году и долго был тенью своего старшего брата – московского князя Юрия Даниловича. Но даже до того, как Иван получил московский стол, его имя связывалось с успехами политики и военных действий московского княжества. Так, в 1304 году Иван оборонял Переславль от тверских князей, и оборона была весьма успешна – дождавшись подкреплений, Иван нанес поражение неприятелю. </a:t>
            </a:r>
          </a:p>
          <a:p>
            <a:pPr algn="just">
              <a:lnSpc>
                <a:spcPct val="80000"/>
              </a:lnSpc>
            </a:pPr>
            <a:r>
              <a:rPr lang="en-US" sz="2400" dirty="0"/>
              <a:t>	</a:t>
            </a:r>
            <a:r>
              <a:rPr lang="ru-RU" sz="2400" dirty="0"/>
              <a:t>   В 1319 году Юрий получил великое княжение и уехал в Новгород, оставив Москву в полное управление Ивану. Восемнадцать лет продолжалось княжение Ивана </a:t>
            </a:r>
            <a:r>
              <a:rPr lang="ru-RU" sz="2400" dirty="0" err="1"/>
              <a:t>Калиты</a:t>
            </a:r>
            <a:r>
              <a:rPr lang="ru-RU" sz="2400" dirty="0"/>
              <a:t>, и этого времени ему хватило, чтобы многократно усилить Москву и возвысить ее над другими русскими городами.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-152400"/>
            <a:ext cx="8153400" cy="4960938"/>
          </a:xfrm>
          <a:noFill/>
        </p:spPr>
      </p:pic>
      <p:sp>
        <p:nvSpPr>
          <p:cNvPr id="19459" name="Прямоугольник 8"/>
          <p:cNvSpPr>
            <a:spLocks noChangeArrowheads="1"/>
          </p:cNvSpPr>
          <p:nvPr/>
        </p:nvSpPr>
        <p:spPr bwMode="auto">
          <a:xfrm>
            <a:off x="0" y="48006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Князь, который вместе с войсками Орды разорил Тверь и многие другие русские земли, получил прозвище Добрый – удивительный успех! Результатом этого тверского похода стало еще и то, что Иван в 1331 году получил ярлык на Владимирское великое княжество.</a:t>
            </a:r>
            <a:r>
              <a:rPr lang="ru-RU" dirty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7" name="Rectangle 12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88" name="Rectangle 13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pic>
        <p:nvPicPr>
          <p:cNvPr id="20489" name="Picture 16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7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8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9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20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21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22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23" descr="http://img.imgsmail.ru/mail/ru/images/cro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675" cy="6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Rectangle 26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98" name="Rectangle 27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499" name="Rectangle 29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500" name="Rectangle 30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sp>
        <p:nvSpPr>
          <p:cNvPr id="20501" name="Rectangle 31"/>
          <p:cNvSpPr>
            <a:spLocks noChangeArrowheads="1"/>
          </p:cNvSpPr>
          <p:nvPr/>
        </p:nvSpPr>
        <p:spPr bwMode="auto">
          <a:xfrm>
            <a:off x="4264025" y="33338"/>
            <a:ext cx="185738" cy="0"/>
          </a:xfrm>
          <a:prstGeom prst="rect">
            <a:avLst/>
          </a:prstGeom>
          <a:solidFill>
            <a:srgbClr val="F3F3F3"/>
          </a:solidFill>
          <a:ln w="9525">
            <a:noFill/>
            <a:miter lim="800000"/>
            <a:headEnd/>
            <a:tailEnd/>
          </a:ln>
        </p:spPr>
        <p:txBody>
          <a:bodyPr wrap="none" lIns="0" tIns="33327" rIns="0" bIns="33327" anchor="ctr">
            <a:spAutoFit/>
          </a:bodyPr>
          <a:lstStyle/>
          <a:p>
            <a:endParaRPr lang="ru-RU"/>
          </a:p>
        </p:txBody>
      </p:sp>
      <p:pic>
        <p:nvPicPr>
          <p:cNvPr id="20502" name="Picture 4" descr="Фото 1656 Храм Живоначальной Троицы на Берсеневе, Москв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50800"/>
            <a:ext cx="51816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8" descr="Исходный размер">
            <a:hlinkClick r:id="rId5" tooltip="Исходный размер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375" y="-344488"/>
            <a:ext cx="2000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9" descr="Слайд-шоу">
            <a:hlinkClick r:id="rId7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375" y="841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10" descr="Условия съемк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375" y="20637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15" descr="http://img.imgsmail.ru/r/foto2/0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388" y="-5238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7" name="Прямоугольник 27"/>
          <p:cNvSpPr>
            <a:spLocks noChangeArrowheads="1"/>
          </p:cNvSpPr>
          <p:nvPr/>
        </p:nvSpPr>
        <p:spPr bwMode="auto">
          <a:xfrm>
            <a:off x="5181600" y="381000"/>
            <a:ext cx="39624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По словам летописцев после этого наступила тишина во всей Северо-Восточной Руси. Даже татары перестали совершать набеги на русские земли, ведь Иван </a:t>
            </a:r>
            <a:r>
              <a:rPr lang="ru-RU" sz="2800" dirty="0" err="1"/>
              <a:t>Калита</a:t>
            </a:r>
            <a:r>
              <a:rPr lang="ru-RU" sz="2800" dirty="0"/>
              <a:t> был любимцем хана, а противодействовать Золотой Орде татары не решались.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-76200" y="0"/>
            <a:ext cx="9220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/>
              <a:t>Иван </a:t>
            </a:r>
            <a:r>
              <a:rPr lang="ru-RU" sz="2000" dirty="0" err="1"/>
              <a:t>Калита</a:t>
            </a:r>
            <a:r>
              <a:rPr lang="ru-RU" sz="2000" dirty="0"/>
              <a:t> добился еще и финансовой самостоятельности. Если до него подати собирали ханские баскаки, то Ивану ханом было доверено решать финансовые вопросы самостоятельно. Именно это и позволяло московскому князю «прикупать» земли у соседей, а то и целые города. </a:t>
            </a:r>
          </a:p>
        </p:txBody>
      </p:sp>
      <p:pic>
        <p:nvPicPr>
          <p:cNvPr id="21507" name="Picture 4" descr="http://images2.webpark.ru/uploads52/080624/moscow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82700"/>
            <a:ext cx="8153400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k_607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522413"/>
            <a:ext cx="5638800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-76200" y="0"/>
            <a:ext cx="93726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В духовной грамоте Дмитрия Донского (внука </a:t>
            </a:r>
            <a:r>
              <a:rPr lang="ru-RU" sz="2400" dirty="0" err="1"/>
              <a:t>Калиты</a:t>
            </a:r>
            <a:r>
              <a:rPr lang="ru-RU" sz="2400" dirty="0"/>
              <a:t>) было отмечено, что Иваном были куплены Углич, Галич </a:t>
            </a:r>
            <a:r>
              <a:rPr lang="ru-RU" sz="2400" dirty="0" err="1"/>
              <a:t>Мерьский</a:t>
            </a:r>
            <a:r>
              <a:rPr lang="ru-RU" sz="2400" dirty="0"/>
              <a:t>, </a:t>
            </a:r>
            <a:r>
              <a:rPr lang="ru-RU" sz="2400" dirty="0" err="1"/>
              <a:t>Белоозеро</a:t>
            </a:r>
            <a:r>
              <a:rPr lang="ru-RU" sz="2400" dirty="0"/>
              <a:t>. Правда, до </a:t>
            </a:r>
            <a:r>
              <a:rPr lang="ru-RU" sz="2400" dirty="0">
                <a:latin typeface="Lucida Console" pitchFamily="49" charset="0"/>
              </a:rPr>
              <a:t>XIV</a:t>
            </a:r>
            <a:r>
              <a:rPr lang="ru-RU" sz="2400" dirty="0"/>
              <a:t> </a:t>
            </a:r>
            <a:r>
              <a:rPr lang="en-US" sz="2400" dirty="0"/>
              <a:t> </a:t>
            </a:r>
            <a:r>
              <a:rPr lang="ru-RU" sz="2400" dirty="0"/>
              <a:t>века в этих городах правили местные князья, но по сути они являлись только наместниками московского князя.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378734"/>
            <a:ext cx="7848600" cy="5479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0" y="0"/>
            <a:ext cx="8991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Именно Иван </a:t>
            </a:r>
            <a:r>
              <a:rPr lang="ru-RU" sz="2000" b="1" dirty="0" err="1"/>
              <a:t>Калита</a:t>
            </a:r>
            <a:r>
              <a:rPr lang="ru-RU" sz="2000" b="1" dirty="0"/>
              <a:t> заложил те основы могущества, которые впоследствии были использованы Дмитрием Донским, и в конце концов вывели Русь из-под власти Орды, сделав ее самостоятельным и могущественным государством.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05nil003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514600"/>
            <a:ext cx="47021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k_606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0"/>
            <a:ext cx="441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0" y="381000"/>
            <a:ext cx="510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Москва 20-го века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2"/>
          <p:cNvSpPr>
            <a:spLocks noGrp="1"/>
          </p:cNvSpPr>
          <p:nvPr>
            <p:ph type="title"/>
          </p:nvPr>
        </p:nvSpPr>
        <p:spPr>
          <a:xfrm>
            <a:off x="319088" y="2163763"/>
            <a:ext cx="8229600" cy="1905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i="1" u="sng" dirty="0" smtClean="0"/>
              <a:t>Спасибо за</a:t>
            </a:r>
            <a:br>
              <a:rPr lang="ru-RU" sz="5400" i="1" u="sng" dirty="0" smtClean="0"/>
            </a:br>
            <a:r>
              <a:rPr lang="ru-RU" sz="5400" i="1" u="sng" dirty="0" smtClean="0"/>
              <a:t>внимание!!!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153400" cy="533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Москва- Х</a:t>
            </a:r>
            <a:r>
              <a:rPr lang="en-US" sz="2000" dirty="0" smtClean="0">
                <a:cs typeface="Arial" charset="0"/>
              </a:rPr>
              <a:t>IV</a:t>
            </a:r>
            <a:r>
              <a:rPr lang="ru-RU" sz="2000" dirty="0" smtClean="0">
                <a:cs typeface="Arial" charset="0"/>
              </a:rPr>
              <a:t>век.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457200"/>
            <a:ext cx="8312150" cy="4572000"/>
          </a:xfrm>
        </p:spPr>
      </p:pic>
      <p:sp>
        <p:nvSpPr>
          <p:cNvPr id="11268" name="Прямоугольник 8"/>
          <p:cNvSpPr>
            <a:spLocks noChangeArrowheads="1"/>
          </p:cNvSpPr>
          <p:nvPr/>
        </p:nvSpPr>
        <p:spPr bwMode="auto">
          <a:xfrm>
            <a:off x="0" y="50292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Иван 1 Данилович </a:t>
            </a:r>
            <a:r>
              <a:rPr lang="ru-RU" sz="2400" dirty="0" err="1"/>
              <a:t>Калита</a:t>
            </a:r>
            <a:r>
              <a:rPr lang="ru-RU" sz="2400" dirty="0"/>
              <a:t> получил свое прозвище, как говорит легенда, из-за того, что постоянно носил с собой сумку для денег (</a:t>
            </a:r>
            <a:r>
              <a:rPr lang="ru-RU" sz="2400" dirty="0" err="1"/>
              <a:t>калиту</a:t>
            </a:r>
            <a:r>
              <a:rPr lang="ru-RU" sz="2400" dirty="0"/>
              <a:t>). Иван </a:t>
            </a:r>
            <a:r>
              <a:rPr lang="ru-RU" sz="2400" dirty="0" err="1"/>
              <a:t>Калита</a:t>
            </a:r>
            <a:r>
              <a:rPr lang="ru-RU" sz="2400" dirty="0"/>
              <a:t> зарекомендовал себя в истории как хитрый, жесткий и весьма дальновидный правитель, незаурядный политик, который умел создавать впечатление о себе по своему желанию.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48600" y="1143000"/>
            <a:ext cx="1295400" cy="2286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Дань для Золотой Орды.</a:t>
            </a:r>
            <a:endParaRPr lang="en-US" sz="2000" dirty="0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0"/>
            <a:ext cx="7442200" cy="3962400"/>
          </a:xfrm>
        </p:spPr>
      </p:pic>
      <p:sp>
        <p:nvSpPr>
          <p:cNvPr id="12292" name="Прямоугольник 7"/>
          <p:cNvSpPr>
            <a:spLocks noChangeArrowheads="1"/>
          </p:cNvSpPr>
          <p:nvPr/>
        </p:nvSpPr>
        <p:spPr bwMode="auto">
          <a:xfrm>
            <a:off x="0" y="3962400"/>
            <a:ext cx="9144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Иван </a:t>
            </a:r>
            <a:r>
              <a:rPr lang="ru-RU" sz="2000" dirty="0" err="1"/>
              <a:t>Калита</a:t>
            </a:r>
            <a:r>
              <a:rPr lang="ru-RU" sz="2000" dirty="0"/>
              <a:t> отличался редкой прозорливостью. Когда другие князья с трудом сгибались перед Ордой, а некоторые пытались ей противодействовать, Иван постарался сделать Орду средством возвышения Москвы. Он умел понравиться хану, часто ездил в Сарай (столицу Орды). И в результате московское княжество процветало. Как писал летописец: «Перестали поганые воевать русскую землю, перестали убивать христиан; отдохнули и опочили христиане от великой истомы и многой тягости и от насилия татарского; и с этих пор наступила тишина по всей земле».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Закладывание первого каменного собора- церковь Успения Богородицы.</a:t>
            </a:r>
            <a:endParaRPr lang="en-US" sz="3200" dirty="0" smtClean="0"/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090613"/>
            <a:ext cx="7772400" cy="5767387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200" dirty="0" smtClean="0"/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Иван Калита прекрасно осознавал роль религии, и с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первых дней правления добивался, чтобы в Москву была переведена из Владимира митрополичья кафедра. И добился своего. Москва стала духовной столицей всей Руси. </a:t>
            </a:r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1484313"/>
            <a:ext cx="6858000" cy="5373687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Иван Калита: хитрый денежный мешок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410200" cy="3810000"/>
          </a:xfrm>
          <a:noFill/>
        </p:spPr>
      </p:pic>
      <p:sp>
        <p:nvSpPr>
          <p:cNvPr id="1259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657600"/>
            <a:ext cx="9144000" cy="30480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	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solidFill>
                  <a:schemeClr val="tx1"/>
                </a:solidFill>
              </a:rPr>
              <a:t>	        </a:t>
            </a:r>
            <a:r>
              <a:rPr lang="ru-RU" dirty="0" smtClean="0">
                <a:solidFill>
                  <a:schemeClr val="tx1"/>
                </a:solidFill>
              </a:rPr>
              <a:t>Искусство нравиться людям Иван приложил и к митрополиту Петру, и святитель жил в Москве больше и чаще, чем в других местах, умер в Москве и был погребен в ней. Ценность гроба Петра для Москвы сложно переоценить. По крайней мере следующий митрополит, Феогност, уже не хотел никуда уезжать, а оставался при гробе и доме чудотворца Петра.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6172200" cy="609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Троице- Сергиев монастырь</a:t>
            </a:r>
            <a:endParaRPr lang="en-US" sz="2800" dirty="0" smtClean="0"/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838200"/>
            <a:ext cx="6324600" cy="5334000"/>
          </a:xfrm>
        </p:spPr>
      </p:pic>
      <p:sp>
        <p:nvSpPr>
          <p:cNvPr id="16388" name="Прямоугольник 8"/>
          <p:cNvSpPr>
            <a:spLocks noChangeArrowheads="1"/>
          </p:cNvSpPr>
          <p:nvPr/>
        </p:nvSpPr>
        <p:spPr bwMode="auto">
          <a:xfrm>
            <a:off x="6248400" y="609600"/>
            <a:ext cx="28956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/>
              <a:t>Не удивительно процветание Москвы с таким правителем. В Москву стремились люди со всей Руси – к спокойной жизни, к святым мощам, в центр российской духовности. Причины у всех были различные, но результат очевиден: вокруг Москвы разрастались сёла, все больше бояр приходило на поклон к князю, земля расцветала.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-152400"/>
            <a:ext cx="6804025" cy="5410200"/>
          </a:xfrm>
        </p:spPr>
      </p:pic>
      <p:sp>
        <p:nvSpPr>
          <p:cNvPr id="17411" name="Прямоугольник 9"/>
          <p:cNvSpPr>
            <a:spLocks noChangeArrowheads="1"/>
          </p:cNvSpPr>
          <p:nvPr/>
        </p:nvSpPr>
        <p:spPr bwMode="auto">
          <a:xfrm>
            <a:off x="0" y="5257800"/>
            <a:ext cx="9144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/>
              <a:t>Иван </a:t>
            </a:r>
            <a:r>
              <a:rPr lang="ru-RU" sz="2000" dirty="0" err="1"/>
              <a:t>Калита</a:t>
            </a:r>
            <a:r>
              <a:rPr lang="ru-RU" sz="2000" dirty="0"/>
              <a:t> приобретал земли не только политическим и психологическим воздействием, а и обычной куплей. И другие князья, бездумно продававшие «бросовые» земли, вдруг обнаруживали, что московское княжество уже подступило практически под их окна, а «бросовые» земли неожиданно оказывались настоящим кладезем для развития торговли и сельского хозяйства.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5943600" y="0"/>
            <a:ext cx="3200400" cy="6858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200" dirty="0" smtClean="0">
                <a:solidFill>
                  <a:schemeClr val="tx1"/>
                </a:solidFill>
              </a:rPr>
              <a:t>     Правитель точно знал, что торговля для государства очень важна, деньги – это кровь государства, и они должны течь свободным потоком. Поэтому во времена княжества </a:t>
            </a:r>
            <a:r>
              <a:rPr lang="ru-RU" sz="2200" dirty="0" err="1" smtClean="0">
                <a:solidFill>
                  <a:schemeClr val="tx1"/>
                </a:solidFill>
              </a:rPr>
              <a:t>Калиты</a:t>
            </a:r>
            <a:r>
              <a:rPr lang="ru-RU" sz="2200" dirty="0" smtClean="0">
                <a:solidFill>
                  <a:schemeClr val="tx1"/>
                </a:solidFill>
              </a:rPr>
              <a:t> разбойников на дорогах московского княжества практически не было: специальные патрули, назначенные князем, уничтожали малейшие поползновения к помехе торговым людям. </a:t>
            </a:r>
          </a:p>
        </p:txBody>
      </p:sp>
      <p:pic>
        <p:nvPicPr>
          <p:cNvPr id="18436" name="Picture 2" descr="Фото 1664-1667 Храм Св. Николая в Николо-Урюпине">
            <a:hlinkClick r:id="rId3" action="ppaction://hlinksldjump" tooltip="Следующее фото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61674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1316</TotalTime>
  <Words>1263</Words>
  <Application>Microsoft Office PowerPoint</Application>
  <PresentationFormat>Екран (4:3)</PresentationFormat>
  <Paragraphs>79</Paragraphs>
  <Slides>16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8" baseType="lpstr">
      <vt:lpstr>Трек</vt:lpstr>
      <vt:lpstr>Документ</vt:lpstr>
      <vt:lpstr>1288- 1340гг.</vt:lpstr>
      <vt:lpstr>Москва- ХIVвек.</vt:lpstr>
      <vt:lpstr>Дань для Золотой Орды.</vt:lpstr>
      <vt:lpstr>Закладывание первого каменного собора- церковь Успения Богородицы.</vt:lpstr>
      <vt:lpstr> Иван Калита прекрасно осознавал роль религии, и с первых дней правления добивался, чтобы в Москву была переведена из Владимира митрополичья кафедра. И добился своего. Москва стала духовной столицей всей Руси. </vt:lpstr>
      <vt:lpstr>Презентація PowerPoint</vt:lpstr>
      <vt:lpstr>Троице- Сергиев монастырь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Спасибо за внимание!!!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</dc:title>
  <dc:creator>РТА</dc:creator>
  <cp:lastModifiedBy>LEGION</cp:lastModifiedBy>
  <cp:revision>58</cp:revision>
  <dcterms:created xsi:type="dcterms:W3CDTF">2007-11-08T12:17:33Z</dcterms:created>
  <dcterms:modified xsi:type="dcterms:W3CDTF">2015-01-15T12:19:54Z</dcterms:modified>
</cp:coreProperties>
</file>